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78" r:id="rId4"/>
    <p:sldId id="277" r:id="rId5"/>
    <p:sldId id="272" r:id="rId6"/>
    <p:sldId id="271" r:id="rId7"/>
    <p:sldId id="279" r:id="rId8"/>
    <p:sldId id="275" r:id="rId9"/>
    <p:sldId id="267" r:id="rId10"/>
    <p:sldId id="274" r:id="rId11"/>
    <p:sldId id="280"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garza" initials="s1"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71" autoAdjust="0"/>
    <p:restoredTop sz="94660"/>
  </p:normalViewPr>
  <p:slideViewPr>
    <p:cSldViewPr>
      <p:cViewPr varScale="1">
        <p:scale>
          <a:sx n="91" d="100"/>
          <a:sy n="91" d="100"/>
        </p:scale>
        <p:origin x="-168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2/12/2013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3976DC3-DFE6-4C54-8883-36C975A7FD34}"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976DC3-DFE6-4C54-8883-36C975A7FD34}" type="datetimeFigureOut">
              <a:rPr lang="en-US" smtClean="0"/>
              <a:pPr/>
              <a:t>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3976DC3-DFE6-4C54-8883-36C975A7FD34}" type="datetimeFigureOut">
              <a:rPr lang="en-US" smtClean="0"/>
              <a:pPr/>
              <a:t>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976DC3-DFE6-4C54-8883-36C975A7FD34}" type="datetimeFigureOut">
              <a:rPr lang="en-US" smtClean="0"/>
              <a:pPr/>
              <a:t>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976DC3-DFE6-4C54-8883-36C975A7FD34}" type="datetimeFigureOut">
              <a:rPr lang="en-US" smtClean="0"/>
              <a:pPr/>
              <a:t>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976DC3-DFE6-4C54-8883-36C975A7FD34}" type="datetimeFigureOut">
              <a:rPr lang="en-US" smtClean="0"/>
              <a:pPr/>
              <a:t>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37292-2C17-4E77-A8F7-8329A3CC8566}"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3976DC3-DFE6-4C54-8883-36C975A7FD34}" type="datetimeFigureOut">
              <a:rPr lang="en-US" smtClean="0"/>
              <a:pPr/>
              <a:t>2/12/2013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4537292-2C17-4E77-A8F7-8329A3CC85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3976DC3-DFE6-4C54-8883-36C975A7FD34}" type="datetimeFigureOut">
              <a:rPr lang="en-US" smtClean="0"/>
              <a:pPr/>
              <a:t>2/12/2013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4537292-2C17-4E77-A8F7-8329A3CC85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2"/>
                </a:solidFill>
                <a:latin typeface="Calibri" pitchFamily="34" charset="0"/>
              </a:rPr>
              <a:t>PLWG Recommendation on PGRR-025</a:t>
            </a:r>
            <a:endParaRPr lang="en-US" dirty="0">
              <a:solidFill>
                <a:schemeClr val="tx2"/>
              </a:solidFill>
              <a:latin typeface="Calibri" pitchFamily="34" charset="0"/>
            </a:endParaRPr>
          </a:p>
        </p:txBody>
      </p:sp>
      <p:sp>
        <p:nvSpPr>
          <p:cNvPr id="3" name="Subtitle 2"/>
          <p:cNvSpPr>
            <a:spLocks noGrp="1"/>
          </p:cNvSpPr>
          <p:nvPr>
            <p:ph type="subTitle" idx="1"/>
          </p:nvPr>
        </p:nvSpPr>
        <p:spPr/>
        <p:txBody>
          <a:bodyPr/>
          <a:lstStyle/>
          <a:p>
            <a:r>
              <a:rPr lang="en-US" dirty="0" smtClean="0">
                <a:solidFill>
                  <a:schemeClr val="tx2"/>
                </a:solidFill>
                <a:latin typeface="Calibri" pitchFamily="34" charset="0"/>
              </a:rPr>
              <a:t>February 14, 2013</a:t>
            </a:r>
            <a:endParaRPr lang="en-US" dirty="0">
              <a:solidFill>
                <a:schemeClr val="tx2"/>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PLWG Recommendation</a:t>
            </a:r>
            <a:endParaRPr lang="en-US" sz="2800" dirty="0">
              <a:latin typeface="Calibri" pitchFamily="34" charset="0"/>
            </a:endParaRPr>
          </a:p>
        </p:txBody>
      </p:sp>
      <p:sp>
        <p:nvSpPr>
          <p:cNvPr id="3" name="Subtitle 2"/>
          <p:cNvSpPr>
            <a:spLocks noGrp="1"/>
          </p:cNvSpPr>
          <p:nvPr>
            <p:ph idx="1"/>
          </p:nvPr>
        </p:nvSpPr>
        <p:spPr>
          <a:xfrm>
            <a:off x="457200" y="1600200"/>
            <a:ext cx="8534400" cy="4525963"/>
          </a:xfrm>
        </p:spPr>
        <p:txBody>
          <a:bodyPr>
            <a:noAutofit/>
          </a:bodyPr>
          <a:lstStyle/>
          <a:p>
            <a:pPr>
              <a:lnSpc>
                <a:spcPct val="120000"/>
              </a:lnSpc>
            </a:pPr>
            <a:r>
              <a:rPr lang="en-US" sz="2000" dirty="0">
                <a:latin typeface="Calibri" pitchFamily="34" charset="0"/>
              </a:rPr>
              <a:t>In response to OPSTF findings and ROS direction, </a:t>
            </a:r>
            <a:r>
              <a:rPr lang="en-US" sz="2000" dirty="0" smtClean="0">
                <a:latin typeface="Calibri" pitchFamily="34" charset="0"/>
              </a:rPr>
              <a:t>PGRR-025 </a:t>
            </a:r>
            <a:r>
              <a:rPr lang="en-US" sz="2000" dirty="0">
                <a:latin typeface="Calibri" pitchFamily="34" charset="0"/>
              </a:rPr>
              <a:t>adds testing and performance requirements to the </a:t>
            </a:r>
            <a:r>
              <a:rPr lang="en-US" sz="2000" dirty="0" smtClean="0">
                <a:latin typeface="Calibri" pitchFamily="34" charset="0"/>
              </a:rPr>
              <a:t>ERCOT Planning Criteria to </a:t>
            </a:r>
            <a:r>
              <a:rPr lang="en-US" sz="2000" dirty="0">
                <a:latin typeface="Calibri" pitchFamily="34" charset="0"/>
              </a:rPr>
              <a:t>address the unavailability of  </a:t>
            </a:r>
            <a:r>
              <a:rPr lang="en-US" sz="2000" dirty="0" smtClean="0">
                <a:latin typeface="Calibri" pitchFamily="34" charset="0"/>
              </a:rPr>
              <a:t>345/138 </a:t>
            </a:r>
            <a:r>
              <a:rPr lang="en-US" sz="2000" dirty="0">
                <a:latin typeface="Calibri" pitchFamily="34" charset="0"/>
              </a:rPr>
              <a:t>kV autotransformers.</a:t>
            </a:r>
          </a:p>
          <a:p>
            <a:pPr>
              <a:lnSpc>
                <a:spcPct val="120000"/>
              </a:lnSpc>
            </a:pPr>
            <a:endParaRPr lang="en-US" sz="2000" dirty="0" smtClean="0">
              <a:latin typeface="Calibri" pitchFamily="34" charset="0"/>
            </a:endParaRPr>
          </a:p>
          <a:p>
            <a:pPr>
              <a:lnSpc>
                <a:spcPct val="120000"/>
              </a:lnSpc>
            </a:pPr>
            <a:r>
              <a:rPr lang="en-US" sz="2000" dirty="0" smtClean="0">
                <a:latin typeface="Calibri" pitchFamily="34" charset="0"/>
              </a:rPr>
              <a:t>PLWG consensus reached at October 25, 2012 with the following entities in attendance:</a:t>
            </a:r>
          </a:p>
          <a:p>
            <a:pPr>
              <a:lnSpc>
                <a:spcPct val="120000"/>
              </a:lnSpc>
            </a:pPr>
            <a:endParaRPr lang="en-US" sz="2000" dirty="0" smtClean="0"/>
          </a:p>
          <a:p>
            <a:pPr>
              <a:lnSpc>
                <a:spcPct val="120000"/>
              </a:lnSpc>
            </a:pPr>
            <a:endParaRPr lang="en-US" sz="2000" dirty="0" smtClean="0"/>
          </a:p>
          <a:p>
            <a:pPr>
              <a:lnSpc>
                <a:spcPct val="120000"/>
              </a:lnSpc>
            </a:pPr>
            <a:endParaRPr lang="en-US" sz="2000" dirty="0" smtClean="0"/>
          </a:p>
          <a:p>
            <a:pPr>
              <a:lnSpc>
                <a:spcPct val="120000"/>
              </a:lnSpc>
            </a:pPr>
            <a:endParaRPr lang="en-US" sz="2000" dirty="0" smtClean="0"/>
          </a:p>
          <a:p>
            <a:pPr>
              <a:lnSpc>
                <a:spcPct val="120000"/>
              </a:lnSpc>
            </a:pPr>
            <a:endParaRPr lang="en-US" sz="2000" dirty="0" smtClean="0"/>
          </a:p>
          <a:p>
            <a:pPr>
              <a:lnSpc>
                <a:spcPct val="120000"/>
              </a:lnSpc>
            </a:pPr>
            <a:r>
              <a:rPr lang="en-US" sz="2000" dirty="0" smtClean="0">
                <a:latin typeface="Calibri" pitchFamily="34" charset="0"/>
              </a:rPr>
              <a:t>PLWG recommends </a:t>
            </a:r>
            <a:r>
              <a:rPr lang="en-US" sz="2000" dirty="0">
                <a:latin typeface="Calibri" pitchFamily="34" charset="0"/>
              </a:rPr>
              <a:t>R</a:t>
            </a:r>
            <a:r>
              <a:rPr lang="en-US" sz="2000" dirty="0" smtClean="0">
                <a:latin typeface="Calibri" pitchFamily="34" charset="0"/>
              </a:rPr>
              <a:t>OS approval of PGRR 025 .</a:t>
            </a:r>
          </a:p>
          <a:p>
            <a:pPr>
              <a:lnSpc>
                <a:spcPct val="120000"/>
              </a:lnSpc>
            </a:pPr>
            <a:endParaRPr lang="en-US" sz="1600" dirty="0"/>
          </a:p>
        </p:txBody>
      </p:sp>
      <p:pic>
        <p:nvPicPr>
          <p:cNvPr id="4" name="Picture 4"/>
          <p:cNvPicPr>
            <a:picLocks noChangeAspect="1" noChangeArrowheads="1"/>
          </p:cNvPicPr>
          <p:nvPr/>
        </p:nvPicPr>
        <p:blipFill>
          <a:blip r:embed="rId2" cstate="print"/>
          <a:srcRect/>
          <a:stretch>
            <a:fillRect/>
          </a:stretch>
        </p:blipFill>
        <p:spPr bwMode="auto">
          <a:xfrm>
            <a:off x="990600" y="4876800"/>
            <a:ext cx="973592" cy="457200"/>
          </a:xfrm>
          <a:prstGeom prst="rect">
            <a:avLst/>
          </a:prstGeom>
          <a:noFill/>
          <a:ln w="9525">
            <a:solidFill>
              <a:schemeClr val="accent1"/>
            </a:solid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415729" y="4038600"/>
            <a:ext cx="1069358" cy="457200"/>
          </a:xfrm>
          <a:prstGeom prst="rect">
            <a:avLst/>
          </a:prstGeom>
          <a:noFill/>
          <a:ln w="9525">
            <a:solidFill>
              <a:schemeClr val="accent1"/>
            </a:solidFill>
            <a:miter lim="800000"/>
            <a:headEnd/>
            <a:tailEnd/>
          </a:ln>
        </p:spPr>
      </p:pic>
      <p:pic>
        <p:nvPicPr>
          <p:cNvPr id="7" name="Picture 2"/>
          <p:cNvPicPr>
            <a:picLocks noChangeAspect="1" noChangeArrowheads="1"/>
          </p:cNvPicPr>
          <p:nvPr/>
        </p:nvPicPr>
        <p:blipFill>
          <a:blip r:embed="rId4" cstate="print"/>
          <a:srcRect/>
          <a:stretch>
            <a:fillRect/>
          </a:stretch>
        </p:blipFill>
        <p:spPr>
          <a:xfrm>
            <a:off x="3962400" y="4038600"/>
            <a:ext cx="974035" cy="457200"/>
          </a:xfrm>
          <a:prstGeom prst="rect">
            <a:avLst/>
          </a:prstGeom>
          <a:noFill/>
          <a:ln>
            <a:solidFill>
              <a:schemeClr val="accent1"/>
            </a:solidFill>
          </a:ln>
        </p:spPr>
      </p:pic>
      <p:pic>
        <p:nvPicPr>
          <p:cNvPr id="10" name="Picture 9" descr="209px-CenterPoint_Energy_logo_svg.png"/>
          <p:cNvPicPr>
            <a:picLocks noChangeAspect="1"/>
          </p:cNvPicPr>
          <p:nvPr/>
        </p:nvPicPr>
        <p:blipFill>
          <a:blip r:embed="rId5" cstate="print"/>
          <a:stretch>
            <a:fillRect/>
          </a:stretch>
        </p:blipFill>
        <p:spPr>
          <a:xfrm>
            <a:off x="2286000" y="4876800"/>
            <a:ext cx="1291282" cy="457200"/>
          </a:xfrm>
          <a:prstGeom prst="rect">
            <a:avLst/>
          </a:prstGeom>
          <a:ln>
            <a:solidFill>
              <a:schemeClr val="accent1"/>
            </a:solidFill>
          </a:ln>
        </p:spPr>
      </p:pic>
      <p:pic>
        <p:nvPicPr>
          <p:cNvPr id="13" name="Picture 12" descr="luminant.jpg"/>
          <p:cNvPicPr>
            <a:picLocks noChangeAspect="1"/>
          </p:cNvPicPr>
          <p:nvPr/>
        </p:nvPicPr>
        <p:blipFill>
          <a:blip r:embed="rId6" cstate="print"/>
          <a:stretch>
            <a:fillRect/>
          </a:stretch>
        </p:blipFill>
        <p:spPr>
          <a:xfrm>
            <a:off x="5257800" y="4038600"/>
            <a:ext cx="747058" cy="457200"/>
          </a:xfrm>
          <a:prstGeom prst="rect">
            <a:avLst/>
          </a:prstGeom>
          <a:ln>
            <a:solidFill>
              <a:schemeClr val="accent1"/>
            </a:solidFill>
          </a:ln>
        </p:spPr>
      </p:pic>
      <p:pic>
        <p:nvPicPr>
          <p:cNvPr id="15" name="Picture 14" descr="AECAUNUAMA.jpg"/>
          <p:cNvPicPr>
            <a:picLocks noChangeAspect="1"/>
          </p:cNvPicPr>
          <p:nvPr/>
        </p:nvPicPr>
        <p:blipFill>
          <a:blip r:embed="rId7" cstate="print"/>
          <a:stretch>
            <a:fillRect/>
          </a:stretch>
        </p:blipFill>
        <p:spPr>
          <a:xfrm>
            <a:off x="6705600" y="4876800"/>
            <a:ext cx="692728" cy="457200"/>
          </a:xfrm>
          <a:prstGeom prst="rect">
            <a:avLst/>
          </a:prstGeom>
          <a:ln>
            <a:solidFill>
              <a:schemeClr val="accent1"/>
            </a:solidFill>
          </a:ln>
        </p:spPr>
      </p:pic>
      <p:pic>
        <p:nvPicPr>
          <p:cNvPr id="16" name="Picture 15" descr="thCA0WX5DO.jpg"/>
          <p:cNvPicPr>
            <a:picLocks noChangeAspect="1"/>
          </p:cNvPicPr>
          <p:nvPr/>
        </p:nvPicPr>
        <p:blipFill>
          <a:blip r:embed="rId8" cstate="print"/>
          <a:stretch>
            <a:fillRect/>
          </a:stretch>
        </p:blipFill>
        <p:spPr>
          <a:xfrm>
            <a:off x="4114800" y="4876800"/>
            <a:ext cx="617061" cy="457200"/>
          </a:xfrm>
          <a:prstGeom prst="rect">
            <a:avLst/>
          </a:prstGeom>
          <a:ln>
            <a:solidFill>
              <a:schemeClr val="accent1"/>
            </a:solidFill>
          </a:ln>
        </p:spPr>
      </p:pic>
      <p:pic>
        <p:nvPicPr>
          <p:cNvPr id="17" name="Picture 16" descr="untitled.bmp"/>
          <p:cNvPicPr>
            <a:picLocks noChangeAspect="1"/>
          </p:cNvPicPr>
          <p:nvPr/>
        </p:nvPicPr>
        <p:blipFill>
          <a:blip r:embed="rId9" cstate="print"/>
          <a:stretch>
            <a:fillRect/>
          </a:stretch>
        </p:blipFill>
        <p:spPr>
          <a:xfrm>
            <a:off x="5105400" y="4876800"/>
            <a:ext cx="1184224" cy="457200"/>
          </a:xfrm>
          <a:prstGeom prst="rect">
            <a:avLst/>
          </a:prstGeom>
          <a:ln>
            <a:solidFill>
              <a:schemeClr val="accent1"/>
            </a:solidFill>
          </a:ln>
        </p:spPr>
      </p:pic>
      <p:pic>
        <p:nvPicPr>
          <p:cNvPr id="18" name="Picture 17" descr="WETT_LOGO_Official_2009-10-26_FINAL.jpg"/>
          <p:cNvPicPr>
            <a:picLocks noChangeAspect="1"/>
          </p:cNvPicPr>
          <p:nvPr/>
        </p:nvPicPr>
        <p:blipFill>
          <a:blip r:embed="rId10" cstate="print"/>
          <a:stretch>
            <a:fillRect/>
          </a:stretch>
        </p:blipFill>
        <p:spPr>
          <a:xfrm>
            <a:off x="6248400" y="4038600"/>
            <a:ext cx="1167319" cy="457200"/>
          </a:xfrm>
          <a:prstGeom prst="rect">
            <a:avLst/>
          </a:prstGeom>
          <a:ln>
            <a:solidFill>
              <a:schemeClr val="accent1"/>
            </a:solidFill>
          </a:ln>
        </p:spPr>
      </p:pic>
      <p:pic>
        <p:nvPicPr>
          <p:cNvPr id="19" name="Picture 18" descr="cpscture1.png"/>
          <p:cNvPicPr>
            <a:picLocks noChangeAspect="1"/>
          </p:cNvPicPr>
          <p:nvPr/>
        </p:nvPicPr>
        <p:blipFill>
          <a:blip r:embed="rId11" cstate="print"/>
          <a:stretch>
            <a:fillRect/>
          </a:stretch>
        </p:blipFill>
        <p:spPr>
          <a:xfrm>
            <a:off x="1058329" y="4038600"/>
            <a:ext cx="962953" cy="457200"/>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24579" name="Content Placeholder 2"/>
          <p:cNvSpPr>
            <a:spLocks noGrp="1"/>
          </p:cNvSpPr>
          <p:nvPr>
            <p:ph idx="1"/>
          </p:nvPr>
        </p:nvSpPr>
        <p:spPr/>
        <p:txBody>
          <a:bodyPr/>
          <a:lstStyle/>
          <a:p>
            <a:pPr algn="ctr">
              <a:buFont typeface="Arial" charset="0"/>
              <a:buNone/>
            </a:pPr>
            <a:endParaRPr lang="en-US" dirty="0" smtClean="0">
              <a:latin typeface="Arial" charset="0"/>
              <a:cs typeface="Arial" charset="0"/>
            </a:endParaRPr>
          </a:p>
          <a:p>
            <a:pPr algn="ctr">
              <a:buFont typeface="Arial" charset="0"/>
              <a:buNone/>
            </a:pPr>
            <a:endParaRPr lang="en-US" dirty="0" smtClean="0">
              <a:latin typeface="Arial" charset="0"/>
              <a:cs typeface="Arial" charset="0"/>
            </a:endParaRPr>
          </a:p>
          <a:p>
            <a:pPr algn="ctr">
              <a:buFont typeface="Arial" charset="0"/>
              <a:buNone/>
            </a:pPr>
            <a:endParaRPr lang="en-US" dirty="0" smtClean="0">
              <a:latin typeface="Arial" charset="0"/>
              <a:cs typeface="Arial" charset="0"/>
            </a:endParaRPr>
          </a:p>
        </p:txBody>
      </p:sp>
      <p:sp>
        <p:nvSpPr>
          <p:cNvPr id="4" name="Slide Number Placeholder 3"/>
          <p:cNvSpPr>
            <a:spLocks noGrp="1"/>
          </p:cNvSpPr>
          <p:nvPr>
            <p:ph type="sldNum" sz="quarter" idx="12"/>
          </p:nvPr>
        </p:nvSpPr>
        <p:spPr/>
        <p:txBody>
          <a:bodyPr/>
          <a:lstStyle/>
          <a:p>
            <a:pPr>
              <a:defRPr/>
            </a:pPr>
            <a:fld id="{99DA9C6C-DC94-4F27-AEE3-4C36053AE541}" type="slidenum">
              <a:rPr lang="en-US" smtClean="0"/>
              <a:pPr>
                <a:defRPr/>
              </a:pPr>
              <a:t>11</a:t>
            </a:fld>
            <a:endParaRPr lang="en-US" dirty="0"/>
          </a:p>
        </p:txBody>
      </p:sp>
      <p:pic>
        <p:nvPicPr>
          <p:cNvPr id="1026" name="Picture 2" descr="I:\Shared\common\Sergio\Zorn Failed Auto\100_0132.JPG"/>
          <p:cNvPicPr>
            <a:picLocks noChangeAspect="1" noChangeArrowheads="1"/>
          </p:cNvPicPr>
          <p:nvPr/>
        </p:nvPicPr>
        <p:blipFill>
          <a:blip r:embed="rId2" cstate="print"/>
          <a:srcRect/>
          <a:stretch>
            <a:fillRect/>
          </a:stretch>
        </p:blipFill>
        <p:spPr bwMode="auto">
          <a:xfrm>
            <a:off x="0" y="-1"/>
            <a:ext cx="9144000" cy="6902823"/>
          </a:xfrm>
          <a:prstGeom prst="rect">
            <a:avLst/>
          </a:prstGeom>
          <a:noFill/>
        </p:spPr>
      </p:pic>
      <p:pic>
        <p:nvPicPr>
          <p:cNvPr id="24581" name="Picture 4" descr="zorn fire.jpg"/>
          <p:cNvPicPr>
            <a:picLocks noChangeAspect="1"/>
          </p:cNvPicPr>
          <p:nvPr/>
        </p:nvPicPr>
        <p:blipFill>
          <a:blip r:embed="rId3" cstate="print">
            <a:lum contrast="-76000"/>
          </a:blip>
          <a:srcRect/>
          <a:stretch>
            <a:fillRect/>
          </a:stretch>
        </p:blipFill>
        <p:spPr bwMode="auto">
          <a:xfrm>
            <a:off x="4154049" y="3200401"/>
            <a:ext cx="4989951" cy="3733800"/>
          </a:xfrm>
          <a:prstGeom prst="rect">
            <a:avLst/>
          </a:prstGeom>
          <a:noFill/>
          <a:ln w="9525">
            <a:noFill/>
            <a:miter lim="800000"/>
            <a:headEnd/>
            <a:tailEnd/>
          </a:ln>
        </p:spPr>
      </p:pic>
      <p:sp>
        <p:nvSpPr>
          <p:cNvPr id="8" name="Rectangle 7"/>
          <p:cNvSpPr/>
          <p:nvPr/>
        </p:nvSpPr>
        <p:spPr>
          <a:xfrm>
            <a:off x="5791200" y="6096000"/>
            <a:ext cx="1989238" cy="523220"/>
          </a:xfrm>
          <a:prstGeom prst="rect">
            <a:avLst/>
          </a:prstGeom>
        </p:spPr>
        <p:txBody>
          <a:bodyPr wrap="square">
            <a:spAutoFit/>
          </a:bodyPr>
          <a:lstStyle/>
          <a:p>
            <a:pPr algn="ctr"/>
            <a:r>
              <a:rPr lang="en-US" sz="2800" b="1" dirty="0" smtClean="0">
                <a:latin typeface="Calibri" pitchFamily="34" charset="0"/>
              </a:rPr>
              <a:t>Questions?</a:t>
            </a:r>
            <a:endParaRPr lang="en-US" sz="28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PGRR-25</a:t>
            </a:r>
            <a:endParaRPr lang="en-US" dirty="0"/>
          </a:p>
        </p:txBody>
      </p:sp>
      <p:sp>
        <p:nvSpPr>
          <p:cNvPr id="11" name="Content Placeholder 10"/>
          <p:cNvSpPr>
            <a:spLocks noGrp="1"/>
          </p:cNvSpPr>
          <p:nvPr>
            <p:ph idx="1"/>
          </p:nvPr>
        </p:nvSpPr>
        <p:spPr/>
        <p:txBody>
          <a:bodyPr>
            <a:normAutofit/>
          </a:bodyPr>
          <a:lstStyle/>
          <a:p>
            <a:pPr algn="ctr">
              <a:buNone/>
            </a:pPr>
            <a:endParaRPr lang="en-US" sz="4000" dirty="0" smtClean="0"/>
          </a:p>
          <a:p>
            <a:pPr algn="ctr">
              <a:buNone/>
            </a:pPr>
            <a:endParaRPr lang="en-US" sz="4000" dirty="0" smtClean="0"/>
          </a:p>
          <a:p>
            <a:pPr algn="ctr">
              <a:buNone/>
            </a:pPr>
            <a:endParaRPr lang="en-US" sz="4000" dirty="0" smtClean="0"/>
          </a:p>
          <a:p>
            <a:pPr algn="ctr">
              <a:buNone/>
            </a:pPr>
            <a:endParaRPr lang="en-US" sz="4000" dirty="0">
              <a:latin typeface="Calibri" pitchFamily="34" charset="0"/>
            </a:endParaRPr>
          </a:p>
        </p:txBody>
      </p:sp>
      <p:pic>
        <p:nvPicPr>
          <p:cNvPr id="1027" name="Picture 3" descr="C:\Users\sgarza\AppData\Local\Microsoft\Windows\Temporary Internet Files\Content.Outlook\6DDE60P1\Giddings traffic light.jpg"/>
          <p:cNvPicPr>
            <a:picLocks noChangeAspect="1" noChangeArrowheads="1"/>
          </p:cNvPicPr>
          <p:nvPr/>
        </p:nvPicPr>
        <p:blipFill>
          <a:blip r:embed="rId2" cstate="print"/>
          <a:srcRect/>
          <a:stretch>
            <a:fillRect/>
          </a:stretch>
        </p:blipFill>
        <p:spPr bwMode="auto">
          <a:xfrm>
            <a:off x="4343400" y="1524000"/>
            <a:ext cx="3983736" cy="2971800"/>
          </a:xfrm>
          <a:prstGeom prst="rect">
            <a:avLst/>
          </a:prstGeom>
          <a:noFill/>
        </p:spPr>
      </p:pic>
      <p:pic>
        <p:nvPicPr>
          <p:cNvPr id="1026" name="Picture 2" descr="C:\Users\sgarza\AppData\Local\Microsoft\Windows\Temporary Internet Files\Content.Outlook\6DDE60P1\P1010155 (2).jpg"/>
          <p:cNvPicPr>
            <a:picLocks noChangeAspect="1" noChangeArrowheads="1"/>
          </p:cNvPicPr>
          <p:nvPr/>
        </p:nvPicPr>
        <p:blipFill>
          <a:blip r:embed="rId3" cstate="print"/>
          <a:stretch>
            <a:fillRect/>
          </a:stretch>
        </p:blipFill>
        <p:spPr bwMode="auto">
          <a:xfrm>
            <a:off x="5257800" y="3962400"/>
            <a:ext cx="3708400" cy="2781300"/>
          </a:xfrm>
          <a:prstGeom prst="rect">
            <a:avLst/>
          </a:prstGeom>
          <a:noFill/>
        </p:spPr>
      </p:pic>
      <p:sp>
        <p:nvSpPr>
          <p:cNvPr id="7" name="TextBox 6"/>
          <p:cNvSpPr txBox="1"/>
          <p:nvPr/>
        </p:nvSpPr>
        <p:spPr>
          <a:xfrm>
            <a:off x="152400" y="1524000"/>
            <a:ext cx="4114800" cy="3539430"/>
          </a:xfrm>
          <a:prstGeom prst="rect">
            <a:avLst/>
          </a:prstGeom>
          <a:noFill/>
        </p:spPr>
        <p:txBody>
          <a:bodyPr wrap="square" rtlCol="0">
            <a:spAutoFit/>
          </a:bodyPr>
          <a:lstStyle/>
          <a:p>
            <a:r>
              <a:rPr lang="en-US" sz="1600" b="1" u="sng" dirty="0" smtClean="0">
                <a:latin typeface="Calibri" pitchFamily="34" charset="0"/>
              </a:rPr>
              <a:t>From ERCOT 2012-2016 Strategic Plan:</a:t>
            </a:r>
          </a:p>
          <a:p>
            <a:r>
              <a:rPr lang="en-US" sz="1600" dirty="0" smtClean="0">
                <a:latin typeface="Calibri" pitchFamily="34" charset="0"/>
              </a:rPr>
              <a:t>Transmission Adequacy</a:t>
            </a:r>
          </a:p>
          <a:p>
            <a:r>
              <a:rPr lang="en-US" sz="1600" dirty="0" smtClean="0">
                <a:latin typeface="Calibri" pitchFamily="34" charset="0"/>
              </a:rPr>
              <a:t>In order to improve grid reliability and power deliverability as well as to reduce congestion and improve grid efficiency, ERCOT completes system planning studies of the ERCOT transmission system. ERCOT will work with transmission owners and stakeholder committees to ensure a transmission system that cost-effectively meets relevant NERC standards and ERCOT Protocol requirements, facilitates the ERCOT market, and appropriately accounts for low probability events that could have significant market impact.</a:t>
            </a:r>
            <a:endParaRPr lang="en-US" sz="1600" dirty="0">
              <a:latin typeface="Calibri" pitchFamily="34" charset="0"/>
            </a:endParaRPr>
          </a:p>
        </p:txBody>
      </p:sp>
      <p:sp>
        <p:nvSpPr>
          <p:cNvPr id="8" name="TextBox 7"/>
          <p:cNvSpPr txBox="1"/>
          <p:nvPr/>
        </p:nvSpPr>
        <p:spPr>
          <a:xfrm>
            <a:off x="152400" y="5181600"/>
            <a:ext cx="5105400" cy="1077218"/>
          </a:xfrm>
          <a:prstGeom prst="rect">
            <a:avLst/>
          </a:prstGeom>
          <a:noFill/>
        </p:spPr>
        <p:txBody>
          <a:bodyPr wrap="square" rtlCol="0">
            <a:spAutoFit/>
          </a:bodyPr>
          <a:lstStyle/>
          <a:p>
            <a:r>
              <a:rPr lang="en-US" sz="1600" b="1" u="sng" dirty="0" smtClean="0">
                <a:latin typeface="Calibri" pitchFamily="34" charset="0"/>
              </a:rPr>
              <a:t>From ROS 2012 Goals:</a:t>
            </a:r>
          </a:p>
          <a:p>
            <a:pPr lvl="0"/>
            <a:r>
              <a:rPr lang="en-US" sz="1600" dirty="0" smtClean="0">
                <a:latin typeface="Calibri" pitchFamily="34" charset="0"/>
              </a:rPr>
              <a:t>Complete a review of the Guides, Procedures and Protocols to ensure proper alignment between planning and operational realities.</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Background</a:t>
            </a:r>
            <a:endParaRPr lang="en-US" sz="2800" dirty="0">
              <a:latin typeface="Calibri" pitchFamily="34" charset="0"/>
            </a:endParaRPr>
          </a:p>
        </p:txBody>
      </p:sp>
      <p:sp>
        <p:nvSpPr>
          <p:cNvPr id="3" name="Subtitle 2"/>
          <p:cNvSpPr>
            <a:spLocks noGrp="1"/>
          </p:cNvSpPr>
          <p:nvPr>
            <p:ph idx="1"/>
          </p:nvPr>
        </p:nvSpPr>
        <p:spPr>
          <a:xfrm>
            <a:off x="457200" y="1775191"/>
            <a:ext cx="8458200" cy="4625609"/>
          </a:xfrm>
        </p:spPr>
        <p:txBody>
          <a:bodyPr>
            <a:normAutofit fontScale="77500" lnSpcReduction="20000"/>
          </a:bodyPr>
          <a:lstStyle/>
          <a:p>
            <a:r>
              <a:rPr lang="en-US" sz="2000" u="sng" dirty="0" smtClean="0">
                <a:latin typeface="Calibri" pitchFamily="34" charset="0"/>
              </a:rPr>
              <a:t>2011</a:t>
            </a:r>
            <a:endParaRPr lang="en-US" sz="2000" dirty="0" smtClean="0">
              <a:latin typeface="Calibri" pitchFamily="34" charset="0"/>
            </a:endParaRPr>
          </a:p>
          <a:p>
            <a:pPr fontAlgn="base" hangingPunct="0"/>
            <a:endParaRPr lang="en-US" sz="2000" dirty="0" smtClean="0">
              <a:latin typeface="Calibri" pitchFamily="34" charset="0"/>
            </a:endParaRPr>
          </a:p>
          <a:p>
            <a:pPr lvl="1" algn="just"/>
            <a:r>
              <a:rPr lang="en-US" sz="2000" dirty="0" smtClean="0">
                <a:latin typeface="Calibri" pitchFamily="34" charset="0"/>
              </a:rPr>
              <a:t>After February 2011 events, TAC directs ROS to investigate gap between planning and operations.</a:t>
            </a:r>
          </a:p>
          <a:p>
            <a:pPr algn="just"/>
            <a:endParaRPr lang="en-US" sz="2000" dirty="0" smtClean="0">
              <a:latin typeface="Calibri" pitchFamily="34" charset="0"/>
            </a:endParaRPr>
          </a:p>
          <a:p>
            <a:pPr lvl="1" algn="just"/>
            <a:r>
              <a:rPr lang="en-US" sz="2000" dirty="0" smtClean="0">
                <a:latin typeface="Calibri" pitchFamily="34" charset="0"/>
              </a:rPr>
              <a:t>ROS directs working groups to identify and address gaps between planning and operations.</a:t>
            </a:r>
          </a:p>
          <a:p>
            <a:pPr lvl="1" algn="just"/>
            <a:endParaRPr lang="en-US" sz="2000" dirty="0" smtClean="0">
              <a:latin typeface="Calibri" pitchFamily="34" charset="0"/>
            </a:endParaRPr>
          </a:p>
          <a:p>
            <a:pPr lvl="1" algn="just"/>
            <a:r>
              <a:rPr lang="en-US" sz="2000" dirty="0" err="1" smtClean="0">
                <a:latin typeface="Calibri" pitchFamily="34" charset="0"/>
              </a:rPr>
              <a:t>Luminant</a:t>
            </a:r>
            <a:r>
              <a:rPr lang="en-US" sz="2000" dirty="0" smtClean="0">
                <a:latin typeface="Calibri" pitchFamily="34" charset="0"/>
              </a:rPr>
              <a:t> proposes PGRR-011 revising ERCOT planning criteria assumptions and performance requirements consisting of (but not limited to):</a:t>
            </a:r>
          </a:p>
          <a:p>
            <a:pPr lvl="2" algn="just"/>
            <a:r>
              <a:rPr lang="en-US" sz="1600" dirty="0" smtClean="0">
                <a:latin typeface="Calibri" pitchFamily="34" charset="0"/>
              </a:rPr>
              <a:t>Load variation</a:t>
            </a:r>
          </a:p>
          <a:p>
            <a:pPr lvl="2" algn="just"/>
            <a:r>
              <a:rPr lang="en-US" sz="1600" dirty="0" smtClean="0">
                <a:latin typeface="Calibri" pitchFamily="34" charset="0"/>
              </a:rPr>
              <a:t>Generation variation</a:t>
            </a:r>
          </a:p>
          <a:p>
            <a:pPr lvl="2" algn="just"/>
            <a:r>
              <a:rPr lang="en-US" sz="1600" dirty="0" smtClean="0">
                <a:latin typeface="Calibri" pitchFamily="34" charset="0"/>
              </a:rPr>
              <a:t>Unavailability of an autotransformer</a:t>
            </a:r>
          </a:p>
          <a:p>
            <a:pPr lvl="2" algn="just"/>
            <a:r>
              <a:rPr lang="en-US" sz="1600" dirty="0" smtClean="0">
                <a:latin typeface="Calibri" pitchFamily="34" charset="0"/>
              </a:rPr>
              <a:t>Transmission line ratings</a:t>
            </a:r>
          </a:p>
          <a:p>
            <a:pPr lvl="1" algn="just"/>
            <a:endParaRPr lang="en-US" sz="2000" dirty="0" smtClean="0">
              <a:latin typeface="Calibri" pitchFamily="34" charset="0"/>
            </a:endParaRPr>
          </a:p>
          <a:p>
            <a:pPr lvl="1" algn="just"/>
            <a:r>
              <a:rPr lang="en-US" sz="2000" dirty="0" smtClean="0">
                <a:latin typeface="Calibri" pitchFamily="34" charset="0"/>
              </a:rPr>
              <a:t>ROS action of Fall 2011:</a:t>
            </a:r>
          </a:p>
          <a:p>
            <a:pPr lvl="2" algn="just"/>
            <a:r>
              <a:rPr lang="en-US" sz="1600" dirty="0" smtClean="0">
                <a:latin typeface="Calibri" pitchFamily="34" charset="0"/>
              </a:rPr>
              <a:t>1) rejects PGRR-011 and creates Operations and Planning Synchronization Task Force (OPSTF) for </a:t>
            </a:r>
            <a:r>
              <a:rPr lang="en-US" sz="1600" dirty="0">
                <a:latin typeface="Calibri" pitchFamily="34" charset="0"/>
              </a:rPr>
              <a:t>further investigation; </a:t>
            </a:r>
            <a:r>
              <a:rPr lang="en-US" sz="1600" dirty="0" smtClean="0">
                <a:latin typeface="Calibri" pitchFamily="34" charset="0"/>
              </a:rPr>
              <a:t>and, </a:t>
            </a:r>
          </a:p>
          <a:p>
            <a:pPr lvl="2" algn="just"/>
            <a:r>
              <a:rPr lang="en-US" sz="1600" dirty="0" smtClean="0">
                <a:latin typeface="Calibri" pitchFamily="34" charset="0"/>
              </a:rPr>
              <a:t>2) solicits stakeholder input on issues related to planning and operations gap(s). </a:t>
            </a:r>
          </a:p>
          <a:p>
            <a:pPr lvl="1" algn="just"/>
            <a:endParaRPr lang="en-US" sz="2000" dirty="0" smtClean="0">
              <a:latin typeface="Calibri" pitchFamily="34" charset="0"/>
            </a:endParaRPr>
          </a:p>
          <a:p>
            <a:pPr lvl="1" algn="just"/>
            <a:r>
              <a:rPr lang="en-US" sz="2000" dirty="0" smtClean="0">
                <a:latin typeface="Calibri" pitchFamily="34" charset="0"/>
              </a:rPr>
              <a:t>Fourteen issues provided by stakeholders are considered.</a:t>
            </a:r>
          </a:p>
          <a:p>
            <a:pPr lvl="1" algn="just"/>
            <a:endParaRPr lang="en-US"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Background</a:t>
            </a:r>
            <a:endParaRPr lang="en-US" sz="2800" dirty="0">
              <a:latin typeface="Calibri" pitchFamily="34" charset="0"/>
            </a:endParaRPr>
          </a:p>
        </p:txBody>
      </p:sp>
      <p:sp>
        <p:nvSpPr>
          <p:cNvPr id="3" name="Subtitle 2"/>
          <p:cNvSpPr>
            <a:spLocks noGrp="1"/>
          </p:cNvSpPr>
          <p:nvPr>
            <p:ph idx="1"/>
          </p:nvPr>
        </p:nvSpPr>
        <p:spPr>
          <a:xfrm>
            <a:off x="457200" y="1775191"/>
            <a:ext cx="8458200" cy="4625609"/>
          </a:xfrm>
        </p:spPr>
        <p:txBody>
          <a:bodyPr>
            <a:normAutofit/>
          </a:bodyPr>
          <a:lstStyle/>
          <a:p>
            <a:r>
              <a:rPr lang="en-US" sz="2000" u="sng" dirty="0" smtClean="0">
                <a:latin typeface="Calibri" pitchFamily="34" charset="0"/>
              </a:rPr>
              <a:t>April 2012 ROS Meeting</a:t>
            </a:r>
            <a:endParaRPr lang="en-US" sz="2000" dirty="0" smtClean="0">
              <a:latin typeface="Calibri" pitchFamily="34" charset="0"/>
            </a:endParaRPr>
          </a:p>
          <a:p>
            <a:pPr fontAlgn="base" hangingPunct="0"/>
            <a:endParaRPr lang="en-US" sz="2000" dirty="0" smtClean="0">
              <a:latin typeface="Calibri" pitchFamily="34" charset="0"/>
            </a:endParaRPr>
          </a:p>
          <a:p>
            <a:pPr lvl="1" algn="just"/>
            <a:r>
              <a:rPr lang="en-US" sz="2000" dirty="0" smtClean="0">
                <a:latin typeface="Calibri" pitchFamily="34" charset="0"/>
              </a:rPr>
              <a:t>OPSTF Chair reviewed the draft OPSTF issues list, noting that 14 issues were discussed; that four issues are recommended for referral to PLWG; and that </a:t>
            </a:r>
            <a:r>
              <a:rPr lang="en-US" sz="2000" b="1" u="sng" dirty="0" smtClean="0">
                <a:latin typeface="Calibri" pitchFamily="34" charset="0"/>
              </a:rPr>
              <a:t>three issues be prioritized for OPSTF</a:t>
            </a:r>
            <a:r>
              <a:rPr lang="en-US" sz="2000" dirty="0" smtClean="0">
                <a:latin typeface="Calibri" pitchFamily="34" charset="0"/>
              </a:rPr>
              <a:t>.  </a:t>
            </a:r>
          </a:p>
          <a:p>
            <a:pPr algn="just"/>
            <a:endParaRPr lang="en-US" sz="2000" dirty="0" smtClean="0">
              <a:latin typeface="Calibri" pitchFamily="34" charset="0"/>
            </a:endParaRPr>
          </a:p>
          <a:p>
            <a:pPr lvl="1" algn="just"/>
            <a:r>
              <a:rPr lang="en-US" sz="2000" dirty="0" err="1" smtClean="0">
                <a:latin typeface="Calibri" pitchFamily="34" charset="0"/>
              </a:rPr>
              <a:t>CenterPoint</a:t>
            </a:r>
            <a:r>
              <a:rPr lang="en-US" sz="2000" dirty="0" smtClean="0">
                <a:latin typeface="Calibri" pitchFamily="34" charset="0"/>
              </a:rPr>
              <a:t> moved to approve the issue list and to </a:t>
            </a:r>
            <a:r>
              <a:rPr lang="en-US" sz="2000" b="1" u="sng" dirty="0" smtClean="0">
                <a:latin typeface="Calibri" pitchFamily="34" charset="0"/>
              </a:rPr>
              <a:t>prioritize Items 5, 7, and 8 for OPSTF</a:t>
            </a:r>
            <a:r>
              <a:rPr lang="en-US" sz="2000" dirty="0" smtClean="0">
                <a:latin typeface="Calibri" pitchFamily="34" charset="0"/>
              </a:rPr>
              <a:t>. Brazos Electric Cooperative  seconded the motion.  </a:t>
            </a:r>
          </a:p>
          <a:p>
            <a:pPr lvl="2"/>
            <a:r>
              <a:rPr lang="en-US" sz="1600" dirty="0" smtClean="0">
                <a:latin typeface="Calibri" pitchFamily="34" charset="0"/>
              </a:rPr>
              <a:t>(5) Appropriate Load levels to consider in planning studies; </a:t>
            </a:r>
          </a:p>
          <a:p>
            <a:pPr lvl="2"/>
            <a:r>
              <a:rPr lang="en-US" sz="1600" b="1" u="sng" dirty="0" smtClean="0">
                <a:latin typeface="Calibri" pitchFamily="34" charset="0"/>
              </a:rPr>
              <a:t>(7) Long-term unavailability of autotransformers; </a:t>
            </a:r>
            <a:r>
              <a:rPr lang="en-US" sz="1600" dirty="0" smtClean="0">
                <a:latin typeface="Calibri" pitchFamily="34" charset="0"/>
              </a:rPr>
              <a:t>and,</a:t>
            </a:r>
          </a:p>
          <a:p>
            <a:pPr lvl="2"/>
            <a:r>
              <a:rPr lang="en-US" sz="1600" dirty="0" smtClean="0">
                <a:latin typeface="Calibri" pitchFamily="34" charset="0"/>
              </a:rPr>
              <a:t>(8)Generator unit unavailability and modeling issues.</a:t>
            </a:r>
          </a:p>
          <a:p>
            <a:pPr lvl="2"/>
            <a:endParaRPr lang="en-US" sz="1200" dirty="0" smtClean="0">
              <a:latin typeface="Calibri" pitchFamily="34" charset="0"/>
            </a:endParaRPr>
          </a:p>
          <a:p>
            <a:pPr lvl="1" algn="just"/>
            <a:r>
              <a:rPr lang="en-US" sz="2000" dirty="0" smtClean="0">
                <a:latin typeface="Calibri" pitchFamily="34" charset="0"/>
              </a:rPr>
              <a:t>The motion carried unanimously.</a:t>
            </a:r>
            <a:endParaRPr lang="en-US" sz="2000"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Background</a:t>
            </a:r>
            <a:endParaRPr lang="en-US" sz="2800" dirty="0">
              <a:latin typeface="Calibri" pitchFamily="34" charset="0"/>
            </a:endParaRPr>
          </a:p>
        </p:txBody>
      </p:sp>
      <p:sp>
        <p:nvSpPr>
          <p:cNvPr id="3" name="Subtitle 2"/>
          <p:cNvSpPr>
            <a:spLocks noGrp="1"/>
          </p:cNvSpPr>
          <p:nvPr>
            <p:ph idx="1"/>
          </p:nvPr>
        </p:nvSpPr>
        <p:spPr/>
        <p:txBody>
          <a:bodyPr>
            <a:noAutofit/>
          </a:bodyPr>
          <a:lstStyle/>
          <a:p>
            <a:pPr>
              <a:buFont typeface="Wingdings" pitchFamily="2" charset="2"/>
              <a:buChar char="§"/>
            </a:pPr>
            <a:r>
              <a:rPr lang="en-US" sz="2000" dirty="0" smtClean="0">
                <a:latin typeface="Calibri" pitchFamily="34" charset="0"/>
              </a:rPr>
              <a:t>OPSTF recommendation to ROS – September 13, 2012</a:t>
            </a:r>
          </a:p>
          <a:p>
            <a:pPr lvl="1"/>
            <a:endParaRPr lang="en-US" sz="2000" dirty="0" smtClean="0">
              <a:latin typeface="Calibri" pitchFamily="34" charset="0"/>
            </a:endParaRPr>
          </a:p>
          <a:p>
            <a:pPr lvl="1"/>
            <a:r>
              <a:rPr lang="en-US" sz="2000" dirty="0" smtClean="0">
                <a:latin typeface="Calibri" pitchFamily="34" charset="0"/>
              </a:rPr>
              <a:t>Change the ERCOT Planning Criteria to require that with any single 345/138 kV transformer unavailable followed by system adjustments, the loss of a single generator, transmission line circuit, transformer, shunt device, FACTS device, or double circuit transmission line all facilities shall be within their applicable ratings, the system shall be stable with no cascading or uncontrolled islanding, and there shall be no non-consequential load loss.  Also, a RAP or SPS may be planned on a permanent basis to resolve a performance deficiency under this condition.</a:t>
            </a:r>
          </a:p>
          <a:p>
            <a:pPr lvl="1">
              <a:buFont typeface="Wingdings" pitchFamily="2" charset="2"/>
              <a:buChar char="§"/>
            </a:pPr>
            <a:r>
              <a:rPr lang="en-US" sz="2000" dirty="0" smtClean="0">
                <a:latin typeface="Calibri" pitchFamily="34" charset="0"/>
              </a:rPr>
              <a:t>Refer the proposal to the PLWG to develop a Revision Request to change the ERCOT Planning Criteria with a time-sufficient implementation schedule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Background</a:t>
            </a:r>
            <a:endParaRPr lang="en-US" sz="2800" dirty="0">
              <a:latin typeface="Calibri" pitchFamily="34" charset="0"/>
            </a:endParaRPr>
          </a:p>
        </p:txBody>
      </p:sp>
      <p:sp>
        <p:nvSpPr>
          <p:cNvPr id="3" name="Subtitle 2"/>
          <p:cNvSpPr>
            <a:spLocks noGrp="1"/>
          </p:cNvSpPr>
          <p:nvPr>
            <p:ph idx="1"/>
          </p:nvPr>
        </p:nvSpPr>
        <p:spPr/>
        <p:txBody>
          <a:bodyPr>
            <a:normAutofit/>
          </a:bodyPr>
          <a:lstStyle/>
          <a:p>
            <a:pPr>
              <a:buFont typeface="Wingdings" pitchFamily="2" charset="2"/>
              <a:buChar char="§"/>
            </a:pPr>
            <a:r>
              <a:rPr lang="en-US" sz="2000" dirty="0" smtClean="0">
                <a:latin typeface="Calibri" pitchFamily="34" charset="0"/>
              </a:rPr>
              <a:t>ROS  action - September 13, 2012</a:t>
            </a:r>
          </a:p>
          <a:p>
            <a:pPr>
              <a:buFont typeface="Wingdings" pitchFamily="2" charset="2"/>
              <a:buChar char="q"/>
            </a:pPr>
            <a:endParaRPr lang="en-US" sz="2000" dirty="0" smtClean="0">
              <a:latin typeface="Calibri" pitchFamily="34" charset="0"/>
            </a:endParaRPr>
          </a:p>
          <a:p>
            <a:pPr lvl="1"/>
            <a:r>
              <a:rPr lang="en-US" sz="2000" dirty="0" smtClean="0">
                <a:latin typeface="Calibri" pitchFamily="34" charset="0"/>
              </a:rPr>
              <a:t>LCRA TSC moved to endorse the OPSTF recommendation. </a:t>
            </a:r>
            <a:r>
              <a:rPr lang="en-US" sz="2000" dirty="0" err="1" smtClean="0">
                <a:latin typeface="Calibri" pitchFamily="34" charset="0"/>
              </a:rPr>
              <a:t>Oncor</a:t>
            </a:r>
            <a:r>
              <a:rPr lang="en-US" sz="2000" dirty="0" smtClean="0">
                <a:latin typeface="Calibri" pitchFamily="34" charset="0"/>
              </a:rPr>
              <a:t> seconded the motion.  </a:t>
            </a:r>
          </a:p>
          <a:p>
            <a:pPr lvl="1"/>
            <a:endParaRPr lang="en-US" sz="2000" dirty="0" smtClean="0">
              <a:latin typeface="Calibri" pitchFamily="34" charset="0"/>
            </a:endParaRPr>
          </a:p>
          <a:p>
            <a:pPr lvl="1"/>
            <a:r>
              <a:rPr lang="en-US" sz="2000" dirty="0" smtClean="0">
                <a:latin typeface="Calibri" pitchFamily="34" charset="0"/>
              </a:rPr>
              <a:t>The motion carried with three abstentions from the Independent Power Marketer and Independent Retail Electric Provider Market Segments.</a:t>
            </a:r>
          </a:p>
          <a:p>
            <a:pPr lvl="1"/>
            <a:endParaRPr lang="en-US" sz="2000" dirty="0" smtClean="0">
              <a:latin typeface="Calibri" pitchFamily="34" charset="0"/>
            </a:endParaRPr>
          </a:p>
          <a:p>
            <a:pPr lvl="1"/>
            <a:r>
              <a:rPr lang="en-US" sz="2000" dirty="0" smtClean="0">
                <a:latin typeface="Calibri" pitchFamily="34" charset="0"/>
              </a:rPr>
              <a:t>ROS approved recommendation made by OPSTF.</a:t>
            </a:r>
            <a:endParaRPr lang="en-US" sz="1800" dirty="0" smtClean="0">
              <a:latin typeface="Calibri" pitchFamily="34" charset="0"/>
            </a:endParaRPr>
          </a:p>
          <a:p>
            <a:pPr lvl="1"/>
            <a:endParaRPr lang="en-US" sz="2000" dirty="0" smtClean="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PLWG consideration on OPSTF issue (7): Long-term autotransformer unavailability</a:t>
            </a:r>
            <a:endParaRPr lang="en-US" sz="2800" dirty="0">
              <a:latin typeface="Calibri"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340198821"/>
              </p:ext>
            </p:extLst>
          </p:nvPr>
        </p:nvGraphicFramePr>
        <p:xfrm>
          <a:off x="228600" y="1676400"/>
          <a:ext cx="8763000" cy="4575302"/>
        </p:xfrm>
        <a:graphic>
          <a:graphicData uri="http://schemas.openxmlformats.org/drawingml/2006/table">
            <a:tbl>
              <a:tblPr firstRow="1" bandRow="1">
                <a:tableStyleId>{5C22544A-7EE6-4342-B048-85BDC9FD1C3A}</a:tableStyleId>
              </a:tblPr>
              <a:tblGrid>
                <a:gridCol w="4491789"/>
                <a:gridCol w="4271211"/>
              </a:tblGrid>
              <a:tr h="457200">
                <a:tc>
                  <a:txBody>
                    <a:bodyPr/>
                    <a:lstStyle/>
                    <a:p>
                      <a:pPr marL="0" marR="0" algn="ctr">
                        <a:lnSpc>
                          <a:spcPct val="115000"/>
                        </a:lnSpc>
                        <a:spcBef>
                          <a:spcPts val="0"/>
                        </a:spcBef>
                        <a:spcAft>
                          <a:spcPts val="0"/>
                        </a:spcAft>
                      </a:pPr>
                      <a:r>
                        <a:rPr lang="en-US" sz="1800" kern="1200" dirty="0" smtClean="0">
                          <a:effectLst/>
                          <a:latin typeface="Calibri" pitchFamily="34" charset="0"/>
                        </a:rPr>
                        <a:t>Potential Benefits</a:t>
                      </a:r>
                      <a:endParaRPr lang="en-US" sz="1800" dirty="0">
                        <a:effectLst/>
                        <a:latin typeface="Calibri" pitchFamily="34" charset="0"/>
                        <a:ea typeface="Calibri"/>
                        <a:cs typeface="Times New Roman"/>
                      </a:endParaRPr>
                    </a:p>
                  </a:txBody>
                  <a:tcPr marL="69522" marR="69522" marT="34761" marB="34761"/>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kern="1200" dirty="0" smtClean="0">
                          <a:effectLst/>
                          <a:latin typeface="Calibri" pitchFamily="34" charset="0"/>
                        </a:rPr>
                        <a:t>Potential Benefits</a:t>
                      </a:r>
                      <a:endParaRPr lang="en-US" sz="1800" dirty="0">
                        <a:effectLst/>
                        <a:latin typeface="Calibri" pitchFamily="34" charset="0"/>
                        <a:ea typeface="Calibri"/>
                        <a:cs typeface="Times New Roman"/>
                      </a:endParaRPr>
                    </a:p>
                  </a:txBody>
                  <a:tcPr marL="69522" marR="69522" marT="34761" marB="34761"/>
                </a:tc>
              </a:tr>
              <a:tr h="457200">
                <a:tc rowSpan="3">
                  <a:txBody>
                    <a:bodyPr/>
                    <a:lstStyle/>
                    <a:p>
                      <a:pPr marL="0" lvl="1">
                        <a:buFont typeface="Arial" pitchFamily="34" charset="0"/>
                        <a:buChar char="•"/>
                      </a:pPr>
                      <a:r>
                        <a:rPr lang="en-US" sz="1600" b="0" dirty="0" smtClean="0">
                          <a:latin typeface="Calibri" pitchFamily="34" charset="0"/>
                        </a:rPr>
                        <a:t>Consistent with NERC</a:t>
                      </a:r>
                      <a:r>
                        <a:rPr lang="en-US" sz="1600" b="0" baseline="0" dirty="0" smtClean="0">
                          <a:latin typeface="Calibri" pitchFamily="34" charset="0"/>
                        </a:rPr>
                        <a:t> Reliability Standards revisions approved by NERC Ballot Body and NERC Board of Trustees.</a:t>
                      </a:r>
                    </a:p>
                    <a:p>
                      <a:pPr marL="0" lvl="1">
                        <a:buFont typeface="Arial" pitchFamily="34" charset="0"/>
                        <a:buChar char="•"/>
                      </a:pPr>
                      <a:endParaRPr lang="en-US" sz="1600" b="0" baseline="0" dirty="0" smtClean="0">
                        <a:latin typeface="Calibri" pitchFamily="34" charset="0"/>
                      </a:endParaRPr>
                    </a:p>
                    <a:p>
                      <a:pPr marL="0" lvl="1">
                        <a:buFont typeface="Arial" pitchFamily="34" charset="0"/>
                        <a:buChar char="•"/>
                      </a:pPr>
                      <a:r>
                        <a:rPr lang="en-US" sz="1600" b="0" dirty="0" smtClean="0">
                          <a:latin typeface="Calibri" pitchFamily="34" charset="0"/>
                        </a:rPr>
                        <a:t>Consistent</a:t>
                      </a:r>
                      <a:r>
                        <a:rPr lang="en-US" sz="1600" b="0" baseline="0" dirty="0" smtClean="0">
                          <a:latin typeface="Calibri" pitchFamily="34" charset="0"/>
                        </a:rPr>
                        <a:t> with treatment of other long-lead type equipment (e.g., generator unavailability) in ERCOT.</a:t>
                      </a:r>
                    </a:p>
                    <a:p>
                      <a:pPr marL="0" lvl="1">
                        <a:buFont typeface="Arial" pitchFamily="34" charset="0"/>
                        <a:buChar char="•"/>
                      </a:pPr>
                      <a:endParaRPr lang="en-US" sz="1600" b="0" baseline="0" dirty="0" smtClean="0">
                        <a:latin typeface="Calibri" pitchFamily="34" charset="0"/>
                      </a:endParaRPr>
                    </a:p>
                    <a:p>
                      <a:pPr marL="0" lvl="1">
                        <a:buFont typeface="Arial" pitchFamily="34" charset="0"/>
                        <a:buChar char="•"/>
                      </a:pPr>
                      <a:r>
                        <a:rPr lang="en-US" sz="1600" b="0" dirty="0" smtClean="0">
                          <a:latin typeface="Calibri" pitchFamily="34" charset="0"/>
                        </a:rPr>
                        <a:t>Alignment between planning analysis and real time operational conditions.</a:t>
                      </a:r>
                    </a:p>
                    <a:p>
                      <a:pPr marL="0" lvl="1">
                        <a:buFont typeface="Arial" pitchFamily="34" charset="0"/>
                        <a:buChar char="•"/>
                      </a:pPr>
                      <a:endParaRPr lang="en-US" sz="1600" b="0" dirty="0" smtClean="0">
                        <a:latin typeface="Calibri" pitchFamily="34" charset="0"/>
                      </a:endParaRPr>
                    </a:p>
                    <a:p>
                      <a:pPr marL="0" lvl="1">
                        <a:buFont typeface="Arial" pitchFamily="34" charset="0"/>
                        <a:buChar char="•"/>
                      </a:pPr>
                      <a:r>
                        <a:rPr lang="en-US" sz="1600" b="0" dirty="0" smtClean="0">
                          <a:latin typeface="Calibri" pitchFamily="34" charset="0"/>
                        </a:rPr>
                        <a:t>Increased reliability of the transmission grid.</a:t>
                      </a:r>
                    </a:p>
                    <a:p>
                      <a:pPr marL="0" lvl="1">
                        <a:buFont typeface="Arial" pitchFamily="34" charset="0"/>
                        <a:buChar char="•"/>
                      </a:pPr>
                      <a:endParaRPr lang="en-US" sz="1600" b="0" dirty="0" smtClean="0">
                        <a:latin typeface="Calibri" pitchFamily="34" charset="0"/>
                      </a:endParaRPr>
                    </a:p>
                    <a:p>
                      <a:pPr marL="0" lvl="1">
                        <a:buFont typeface="Arial" pitchFamily="34" charset="0"/>
                        <a:buChar char="•"/>
                      </a:pPr>
                      <a:r>
                        <a:rPr lang="en-US" sz="1600" b="0" dirty="0" smtClean="0">
                          <a:latin typeface="Calibri" pitchFamily="34" charset="0"/>
                        </a:rPr>
                        <a:t>Reduced system impact due to long-term equipment outages.</a:t>
                      </a:r>
                      <a:endParaRPr lang="en-US" sz="1600" b="0" dirty="0">
                        <a:effectLst/>
                        <a:latin typeface="Calibri" pitchFamily="34" charset="0"/>
                        <a:ea typeface="Calibri"/>
                        <a:cs typeface="Times New Roman"/>
                      </a:endParaRPr>
                    </a:p>
                  </a:txBody>
                  <a:tcPr marL="69522" marR="69522" marT="34761" marB="34761"/>
                </a:tc>
                <a:tc>
                  <a:txBody>
                    <a:bodyPr/>
                    <a:lstStyle/>
                    <a:p>
                      <a:pPr marL="0" lvl="1">
                        <a:buFont typeface="Arial" pitchFamily="34" charset="0"/>
                        <a:buChar char="•"/>
                      </a:pPr>
                      <a:r>
                        <a:rPr lang="en-US" sz="1600" b="0" dirty="0" smtClean="0">
                          <a:latin typeface="Calibri" pitchFamily="34" charset="0"/>
                        </a:rPr>
                        <a:t>Increase efficiencies on outage scheduling for construction or maintenance work.</a:t>
                      </a:r>
                    </a:p>
                    <a:p>
                      <a:pPr marL="0" lvl="1">
                        <a:buFont typeface="Arial" pitchFamily="34" charset="0"/>
                        <a:buChar char="•"/>
                      </a:pPr>
                      <a:endParaRPr lang="en-US" sz="1600" b="0" dirty="0" smtClean="0">
                        <a:latin typeface="Calibri" pitchFamily="34" charset="0"/>
                      </a:endParaRPr>
                    </a:p>
                    <a:p>
                      <a:pPr marL="0" lvl="1">
                        <a:buFont typeface="Arial" pitchFamily="34" charset="0"/>
                        <a:buChar char="•"/>
                      </a:pPr>
                      <a:r>
                        <a:rPr lang="en-US" sz="1600" b="0" dirty="0" smtClean="0">
                          <a:latin typeface="Calibri" pitchFamily="34" charset="0"/>
                        </a:rPr>
                        <a:t>Minimize the need for planned load shedding.</a:t>
                      </a:r>
                    </a:p>
                    <a:p>
                      <a:pPr marL="0" lvl="1">
                        <a:buFont typeface="Arial" pitchFamily="34" charset="0"/>
                        <a:buChar char="•"/>
                      </a:pPr>
                      <a:endParaRPr lang="en-US" sz="1600" b="0" dirty="0" smtClean="0">
                        <a:latin typeface="Calibri" pitchFamily="34" charset="0"/>
                      </a:endParaRPr>
                    </a:p>
                    <a:p>
                      <a:pPr marL="0" lvl="1">
                        <a:buFont typeface="Arial" pitchFamily="34" charset="0"/>
                        <a:buChar char="•"/>
                      </a:pPr>
                      <a:r>
                        <a:rPr lang="en-US" sz="1600" b="0" dirty="0" smtClean="0">
                          <a:latin typeface="Calibri" pitchFamily="34" charset="0"/>
                        </a:rPr>
                        <a:t>Reduces transmission congestion.</a:t>
                      </a:r>
                    </a:p>
                    <a:p>
                      <a:pPr marL="0" lvl="1">
                        <a:buFont typeface="Arial" pitchFamily="34" charset="0"/>
                        <a:buChar char="•"/>
                      </a:pPr>
                      <a:endParaRPr lang="en-US" sz="1600" b="0" dirty="0" smtClean="0">
                        <a:latin typeface="Calibri" pitchFamily="34" charset="0"/>
                      </a:endParaRPr>
                    </a:p>
                    <a:p>
                      <a:pPr marL="0" lvl="1">
                        <a:buFont typeface="Arial" pitchFamily="34" charset="0"/>
                        <a:buChar char="•"/>
                      </a:pPr>
                      <a:r>
                        <a:rPr lang="en-US" sz="1600" b="0" dirty="0" smtClean="0">
                          <a:latin typeface="Calibri" pitchFamily="34" charset="0"/>
                        </a:rPr>
                        <a:t>Increase flexibility to utilize available generation capacity.</a:t>
                      </a:r>
                    </a:p>
                    <a:p>
                      <a:pPr marL="0" marR="0" algn="ctr">
                        <a:lnSpc>
                          <a:spcPct val="115000"/>
                        </a:lnSpc>
                        <a:spcBef>
                          <a:spcPts val="0"/>
                        </a:spcBef>
                        <a:spcAft>
                          <a:spcPts val="0"/>
                        </a:spcAft>
                      </a:pPr>
                      <a:endParaRPr lang="en-US" sz="1800" b="0" dirty="0">
                        <a:effectLst/>
                        <a:latin typeface="Calibri" pitchFamily="34" charset="0"/>
                        <a:ea typeface="Calibri"/>
                        <a:cs typeface="Times New Roman"/>
                      </a:endParaRPr>
                    </a:p>
                  </a:txBody>
                  <a:tcPr marL="69522" marR="69522" marT="34761" marB="34761"/>
                </a:tc>
              </a:tr>
              <a:tr h="457200">
                <a:tc vMerge="1">
                  <a:txBody>
                    <a:bodyPr/>
                    <a:lstStyle/>
                    <a:p>
                      <a:pPr marL="0" marR="0" algn="ctr">
                        <a:lnSpc>
                          <a:spcPct val="115000"/>
                        </a:lnSpc>
                        <a:spcBef>
                          <a:spcPts val="0"/>
                        </a:spcBef>
                        <a:spcAft>
                          <a:spcPts val="0"/>
                        </a:spcAft>
                      </a:pPr>
                      <a:endParaRPr lang="en-US" sz="1800" dirty="0">
                        <a:effectLst/>
                        <a:latin typeface="Calibri"/>
                        <a:ea typeface="Calibri"/>
                        <a:cs typeface="Times New Roman"/>
                      </a:endParaRPr>
                    </a:p>
                  </a:txBody>
                  <a:tcPr marL="69522" marR="69522" marT="34761" marB="34761"/>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kern="1200" dirty="0" smtClean="0">
                          <a:solidFill>
                            <a:schemeClr val="bg1"/>
                          </a:solidFill>
                          <a:effectLst/>
                          <a:latin typeface="Calibri" pitchFamily="34" charset="0"/>
                        </a:rPr>
                        <a:t>Potential Impacts</a:t>
                      </a:r>
                      <a:endParaRPr lang="en-US" sz="1800" dirty="0">
                        <a:solidFill>
                          <a:schemeClr val="bg1"/>
                        </a:solidFill>
                        <a:effectLst/>
                        <a:latin typeface="Calibri" pitchFamily="34" charset="0"/>
                        <a:ea typeface="Calibri"/>
                        <a:cs typeface="Times New Roman"/>
                      </a:endParaRPr>
                    </a:p>
                  </a:txBody>
                  <a:tcPr marL="69522" marR="69522" marT="34761" marB="34761">
                    <a:solidFill>
                      <a:schemeClr val="accent1"/>
                    </a:solidFill>
                  </a:tcPr>
                </a:tc>
              </a:tr>
              <a:tr h="1081352">
                <a:tc vMerge="1">
                  <a:txBody>
                    <a:bodyPr/>
                    <a:lstStyle/>
                    <a:p>
                      <a:pPr marL="0" lvl="1">
                        <a:buFont typeface="Arial" pitchFamily="34" charset="0"/>
                        <a:buChar char="•"/>
                      </a:pPr>
                      <a:endParaRPr lang="en-US" sz="1400" dirty="0" smtClean="0"/>
                    </a:p>
                  </a:txBody>
                  <a:tcPr marL="69522" marR="69522" marT="34761" marB="34761"/>
                </a:tc>
                <a:tc>
                  <a:txBody>
                    <a:bodyPr/>
                    <a:lstStyle/>
                    <a:p>
                      <a:pPr marL="0" lvl="1">
                        <a:buFont typeface="Arial" pitchFamily="34" charset="0"/>
                        <a:buChar char="•"/>
                      </a:pPr>
                      <a:r>
                        <a:rPr lang="en-US" sz="1600" b="0" dirty="0" smtClean="0">
                          <a:latin typeface="Calibri" pitchFamily="34" charset="0"/>
                        </a:rPr>
                        <a:t>Transmission Cost of Service (TCOS) charges will increase when projects are implemented due to the proposed criteria change.</a:t>
                      </a:r>
                    </a:p>
                  </a:txBody>
                  <a:tcPr marL="69522" marR="69522" marT="34761" marB="34761"/>
                </a:tc>
              </a:tr>
            </a:tbl>
          </a:graphicData>
        </a:graphic>
      </p:graphicFrame>
    </p:spTree>
    <p:extLst>
      <p:ext uri="{BB962C8B-B14F-4D97-AF65-F5344CB8AC3E}">
        <p14:creationId xmlns:p14="http://schemas.microsoft.com/office/powerpoint/2010/main" xmlns="" val="3258593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PLWG consideration of potential impacts associated with PGRR-025</a:t>
            </a:r>
            <a:endParaRPr lang="en-US" sz="2800" dirty="0">
              <a:latin typeface="Calibri" pitchFamily="34" charset="0"/>
            </a:endParaRPr>
          </a:p>
        </p:txBody>
      </p:sp>
      <p:sp>
        <p:nvSpPr>
          <p:cNvPr id="3" name="Subtitle 2"/>
          <p:cNvSpPr>
            <a:spLocks noGrp="1"/>
          </p:cNvSpPr>
          <p:nvPr>
            <p:ph sz="half" idx="1"/>
          </p:nvPr>
        </p:nvSpPr>
        <p:spPr/>
        <p:txBody>
          <a:bodyPr>
            <a:noAutofit/>
          </a:bodyPr>
          <a:lstStyle/>
          <a:p>
            <a:r>
              <a:rPr lang="en-US" sz="2000" dirty="0" smtClean="0">
                <a:latin typeface="Calibri" pitchFamily="34" charset="0"/>
              </a:rPr>
              <a:t>ERCOT screening </a:t>
            </a:r>
          </a:p>
          <a:p>
            <a:pPr lvl="1"/>
            <a:r>
              <a:rPr lang="en-US" sz="1800" dirty="0" smtClean="0">
                <a:latin typeface="Calibri" pitchFamily="34" charset="0"/>
              </a:rPr>
              <a:t>Unavailability of a 345/138 kV autotransformer followed by the loss of another autotransformer or  a transmission line including a double circuit line sharing a common tower more than 0.5 miles</a:t>
            </a:r>
          </a:p>
          <a:p>
            <a:pPr lvl="1"/>
            <a:r>
              <a:rPr lang="en-US" sz="1800" dirty="0" smtClean="0">
                <a:latin typeface="Calibri" pitchFamily="34" charset="0"/>
              </a:rPr>
              <a:t>Power flow case</a:t>
            </a:r>
          </a:p>
          <a:p>
            <a:pPr lvl="2"/>
            <a:r>
              <a:rPr lang="en-US" sz="1800" dirty="0" smtClean="0">
                <a:latin typeface="Calibri" pitchFamily="34" charset="0"/>
              </a:rPr>
              <a:t>2017 power flow case with a load level of 84,987 MW (includes self-serve loads)</a:t>
            </a:r>
          </a:p>
          <a:p>
            <a:pPr lvl="2"/>
            <a:r>
              <a:rPr lang="en-US" sz="1800" dirty="0" smtClean="0">
                <a:latin typeface="Calibri" pitchFamily="34" charset="0"/>
              </a:rPr>
              <a:t>245 autotransformers (345/138 kV) included in this case</a:t>
            </a:r>
          </a:p>
          <a:p>
            <a:pPr lvl="1"/>
            <a:endParaRPr lang="en-US" sz="2000" dirty="0" smtClean="0">
              <a:latin typeface="Calibri" pitchFamily="34" charset="0"/>
            </a:endParaRPr>
          </a:p>
          <a:p>
            <a:pPr lvl="1"/>
            <a:endParaRPr lang="en-US" sz="1600" dirty="0" smtClean="0">
              <a:latin typeface="Calibri" pitchFamily="34" charset="0"/>
            </a:endParaRPr>
          </a:p>
          <a:p>
            <a:endParaRPr lang="en-US" sz="2000" dirty="0" smtClean="0"/>
          </a:p>
          <a:p>
            <a:endParaRPr lang="en-US" sz="2000" dirty="0" smtClean="0"/>
          </a:p>
          <a:p>
            <a:endParaRPr lang="en-US" sz="2000" dirty="0" smtClean="0"/>
          </a:p>
          <a:p>
            <a:pPr lvl="1"/>
            <a:endParaRPr lang="en-US" sz="1600" dirty="0" smtClean="0"/>
          </a:p>
          <a:p>
            <a:pPr lvl="1"/>
            <a:endParaRPr lang="en-US" sz="1600" dirty="0" smtClean="0"/>
          </a:p>
          <a:p>
            <a:pPr>
              <a:buFont typeface="+mj-lt"/>
              <a:buAutoNum type="arabicPeriod"/>
            </a:pPr>
            <a:endParaRPr lang="en-US" sz="1900" dirty="0" smtClean="0"/>
          </a:p>
        </p:txBody>
      </p:sp>
      <p:sp>
        <p:nvSpPr>
          <p:cNvPr id="4" name="Content Placeholder 3"/>
          <p:cNvSpPr>
            <a:spLocks noGrp="1"/>
          </p:cNvSpPr>
          <p:nvPr>
            <p:ph sz="half" idx="2"/>
          </p:nvPr>
        </p:nvSpPr>
        <p:spPr/>
        <p:txBody>
          <a:bodyPr>
            <a:normAutofit/>
          </a:bodyPr>
          <a:lstStyle/>
          <a:p>
            <a:r>
              <a:rPr lang="en-US" sz="1800" dirty="0" smtClean="0">
                <a:latin typeface="Calibri" pitchFamily="34" charset="0"/>
              </a:rPr>
              <a:t>2017 Summer Peak - 69 instances where the unavailability of an autotransformer resulted in a system deficiency</a:t>
            </a:r>
          </a:p>
          <a:p>
            <a:endParaRPr lang="en-US" sz="1800" dirty="0" smtClean="0">
              <a:latin typeface="Calibri" pitchFamily="34" charset="0"/>
            </a:endParaRPr>
          </a:p>
          <a:p>
            <a:pPr lvl="1"/>
            <a:r>
              <a:rPr lang="en-US" sz="1800" dirty="0" smtClean="0">
                <a:latin typeface="Calibri" pitchFamily="34" charset="0"/>
              </a:rPr>
              <a:t>254 system deficiencies  are transmission line overloads (loading &gt;100 % of rating)</a:t>
            </a:r>
          </a:p>
          <a:p>
            <a:pPr lvl="1"/>
            <a:endParaRPr lang="en-US" sz="1800" dirty="0" smtClean="0">
              <a:latin typeface="Calibri" pitchFamily="34" charset="0"/>
            </a:endParaRPr>
          </a:p>
          <a:p>
            <a:pPr lvl="1"/>
            <a:r>
              <a:rPr lang="en-US" sz="1800" dirty="0" smtClean="0">
                <a:latin typeface="Calibri" pitchFamily="34" charset="0"/>
              </a:rPr>
              <a:t>43 system deficiencies are  autotransformer overloads (loading &gt;100 % of rating)</a:t>
            </a:r>
          </a:p>
          <a:p>
            <a:pPr lvl="1"/>
            <a:endParaRPr lang="en-US" sz="1800" dirty="0" smtClean="0">
              <a:latin typeface="Calibri" pitchFamily="34" charset="0"/>
            </a:endParaRPr>
          </a:p>
          <a:p>
            <a:pPr lvl="1"/>
            <a:r>
              <a:rPr lang="en-US" sz="1800" dirty="0" smtClean="0">
                <a:latin typeface="Calibri" pitchFamily="34" charset="0"/>
              </a:rPr>
              <a:t>127 system deficiencies are  facility loading &gt; 110% of rating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Factors supporting approval of PGRR -025</a:t>
            </a:r>
            <a:endParaRPr lang="en-US" sz="2800" dirty="0">
              <a:latin typeface="Calibri" pitchFamily="34" charset="0"/>
            </a:endParaRPr>
          </a:p>
        </p:txBody>
      </p:sp>
      <p:sp>
        <p:nvSpPr>
          <p:cNvPr id="3" name="Subtitle 2"/>
          <p:cNvSpPr>
            <a:spLocks noGrp="1"/>
          </p:cNvSpPr>
          <p:nvPr>
            <p:ph idx="1"/>
          </p:nvPr>
        </p:nvSpPr>
        <p:spPr>
          <a:xfrm>
            <a:off x="457200" y="1600200"/>
            <a:ext cx="8534400" cy="4525963"/>
          </a:xfrm>
        </p:spPr>
        <p:txBody>
          <a:bodyPr>
            <a:noAutofit/>
          </a:bodyPr>
          <a:lstStyle/>
          <a:p>
            <a:pPr>
              <a:lnSpc>
                <a:spcPct val="120000"/>
              </a:lnSpc>
            </a:pPr>
            <a:r>
              <a:rPr lang="en-US" sz="2000" dirty="0" smtClean="0">
                <a:latin typeface="Calibri" pitchFamily="34" charset="0"/>
              </a:rPr>
              <a:t>Experience </a:t>
            </a:r>
            <a:r>
              <a:rPr lang="en-US" sz="2000" dirty="0">
                <a:latin typeface="Calibri" pitchFamily="34" charset="0"/>
              </a:rPr>
              <a:t>on autotransformer unavailability </a:t>
            </a:r>
            <a:r>
              <a:rPr lang="en-US" sz="2000" dirty="0" smtClean="0">
                <a:latin typeface="Calibri" pitchFamily="34" charset="0"/>
              </a:rPr>
              <a:t> in ERCOT during 2012</a:t>
            </a:r>
            <a:endParaRPr lang="en-US" sz="2000" dirty="0">
              <a:latin typeface="Calibri" pitchFamily="34" charset="0"/>
            </a:endParaRPr>
          </a:p>
          <a:p>
            <a:pPr lvl="1">
              <a:lnSpc>
                <a:spcPct val="120000"/>
              </a:lnSpc>
            </a:pPr>
            <a:r>
              <a:rPr lang="en-US" sz="2000" dirty="0" smtClean="0">
                <a:latin typeface="Calibri" pitchFamily="34" charset="0"/>
              </a:rPr>
              <a:t>Forced outage loss </a:t>
            </a:r>
            <a:r>
              <a:rPr lang="en-US" sz="2000" dirty="0">
                <a:latin typeface="Calibri" pitchFamily="34" charset="0"/>
              </a:rPr>
              <a:t>of </a:t>
            </a:r>
            <a:r>
              <a:rPr lang="en-US" sz="2000" dirty="0" smtClean="0">
                <a:latin typeface="Calibri" pitchFamily="34" charset="0"/>
              </a:rPr>
              <a:t>345/138 </a:t>
            </a:r>
            <a:r>
              <a:rPr lang="en-US" sz="2000" dirty="0">
                <a:latin typeface="Calibri" pitchFamily="34" charset="0"/>
              </a:rPr>
              <a:t>kV autotransformers </a:t>
            </a:r>
            <a:endParaRPr lang="en-US" sz="2000" dirty="0" smtClean="0">
              <a:latin typeface="Calibri" pitchFamily="34" charset="0"/>
            </a:endParaRPr>
          </a:p>
          <a:p>
            <a:pPr lvl="2">
              <a:lnSpc>
                <a:spcPct val="120000"/>
              </a:lnSpc>
            </a:pPr>
            <a:r>
              <a:rPr lang="en-US" sz="1600" dirty="0" smtClean="0">
                <a:latin typeface="Calibri" pitchFamily="34" charset="0"/>
              </a:rPr>
              <a:t>12 instances of autotransformer outages in 2012</a:t>
            </a:r>
          </a:p>
          <a:p>
            <a:pPr lvl="2">
              <a:lnSpc>
                <a:spcPct val="120000"/>
              </a:lnSpc>
            </a:pPr>
            <a:r>
              <a:rPr lang="en-US" sz="1600" dirty="0" smtClean="0">
                <a:latin typeface="Calibri" pitchFamily="34" charset="0"/>
              </a:rPr>
              <a:t>Autotransformer outage duration range (0.5 – 9.5 months) within 2012</a:t>
            </a:r>
            <a:endParaRPr lang="en-US" sz="1600" dirty="0">
              <a:latin typeface="Calibri" pitchFamily="34" charset="0"/>
            </a:endParaRPr>
          </a:p>
          <a:p>
            <a:pPr>
              <a:lnSpc>
                <a:spcPct val="120000"/>
              </a:lnSpc>
            </a:pPr>
            <a:endParaRPr lang="en-US" sz="2000" dirty="0" smtClean="0">
              <a:latin typeface="Calibri" pitchFamily="34" charset="0"/>
            </a:endParaRPr>
          </a:p>
          <a:p>
            <a:pPr>
              <a:lnSpc>
                <a:spcPct val="120000"/>
              </a:lnSpc>
            </a:pPr>
            <a:r>
              <a:rPr lang="en-US" sz="2000" dirty="0" smtClean="0">
                <a:latin typeface="Calibri" pitchFamily="34" charset="0"/>
              </a:rPr>
              <a:t>Findings in the ERCOT 2012 “</a:t>
            </a:r>
            <a:r>
              <a:rPr lang="en-US" sz="2000" i="1" u="sng" dirty="0" smtClean="0">
                <a:latin typeface="Calibri" pitchFamily="34" charset="0"/>
              </a:rPr>
              <a:t>Report on Existing and Potential Electric System Constraints and Needs”</a:t>
            </a:r>
          </a:p>
          <a:p>
            <a:pPr lvl="1">
              <a:lnSpc>
                <a:spcPct val="120000"/>
              </a:lnSpc>
            </a:pPr>
            <a:r>
              <a:rPr lang="en-US" sz="2000" dirty="0" smtClean="0">
                <a:latin typeface="Calibri" pitchFamily="34" charset="0"/>
              </a:rPr>
              <a:t>Loss of autotransformers resulted in three of the top 15 constraints in 2012 . Congestion  Rents  totaling over  $45 million  between 01/2012-10/2012 attributed to the unavailability of 345/138 kV autotransformers. </a:t>
            </a:r>
          </a:p>
          <a:p>
            <a:pPr>
              <a:lnSpc>
                <a:spcPct val="120000"/>
              </a:lnSpc>
            </a:pPr>
            <a:endParaRPr lang="en-US" sz="2000" dirty="0" smtClean="0">
              <a:latin typeface="Calibri" pitchFamily="34" charset="0"/>
            </a:endParaRPr>
          </a:p>
          <a:p>
            <a:pPr>
              <a:lnSpc>
                <a:spcPct val="120000"/>
              </a:lnSpc>
            </a:pPr>
            <a:r>
              <a:rPr lang="en-US" sz="2000" dirty="0" smtClean="0">
                <a:latin typeface="Calibri" pitchFamily="34" charset="0"/>
              </a:rPr>
              <a:t>ERCOT Impact Analysis does not indicate a need for significant additional staff / resources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alibri" pitchFamily="34" charset="0"/>
              </a:rPr>
              <a:t>Factors supporting approval of PGRR -025</a:t>
            </a:r>
            <a:endParaRPr lang="en-US" sz="2800" dirty="0">
              <a:latin typeface="Calibri" pitchFamily="34" charset="0"/>
            </a:endParaRPr>
          </a:p>
        </p:txBody>
      </p:sp>
      <p:sp>
        <p:nvSpPr>
          <p:cNvPr id="3" name="Subtitle 2"/>
          <p:cNvSpPr>
            <a:spLocks noGrp="1"/>
          </p:cNvSpPr>
          <p:nvPr>
            <p:ph idx="1"/>
          </p:nvPr>
        </p:nvSpPr>
        <p:spPr>
          <a:xfrm>
            <a:off x="457200" y="1600200"/>
            <a:ext cx="8534400" cy="4525963"/>
          </a:xfrm>
        </p:spPr>
        <p:txBody>
          <a:bodyPr>
            <a:noAutofit/>
          </a:bodyPr>
          <a:lstStyle/>
          <a:p>
            <a:pPr>
              <a:lnSpc>
                <a:spcPct val="120000"/>
              </a:lnSpc>
            </a:pPr>
            <a:r>
              <a:rPr lang="en-US" sz="2000" dirty="0" smtClean="0">
                <a:latin typeface="Calibri" pitchFamily="34" charset="0"/>
              </a:rPr>
              <a:t>Alignment with proposed NERC Reliability Standard TPL-001-2, Transmission System Planning Performance Requirements, R.2.1, 2.1.5 requires Entities to assess the impact of the possible unavailability of major transmission equipment having a lead time of one year or more (such as a transformer) on system performance. </a:t>
            </a:r>
            <a:endParaRPr lang="en-US" sz="2000" dirty="0" smtClean="0">
              <a:solidFill>
                <a:srgbClr val="FF0000"/>
              </a:solidFill>
              <a:latin typeface="Calibri" pitchFamily="34" charset="0"/>
            </a:endParaRPr>
          </a:p>
          <a:p>
            <a:pPr>
              <a:lnSpc>
                <a:spcPct val="120000"/>
              </a:lnSpc>
            </a:pPr>
            <a:endParaRPr lang="en-US" sz="2000" dirty="0" smtClean="0">
              <a:latin typeface="Calibri" pitchFamily="34" charset="0"/>
            </a:endParaRPr>
          </a:p>
          <a:p>
            <a:pPr>
              <a:lnSpc>
                <a:spcPct val="120000"/>
              </a:lnSpc>
            </a:pPr>
            <a:r>
              <a:rPr lang="en-US" sz="2000" dirty="0" smtClean="0">
                <a:latin typeface="Calibri" pitchFamily="34" charset="0"/>
              </a:rPr>
              <a:t>Long-lead delivery times on transformers ranging anywhere between 1 - 2 years.  </a:t>
            </a:r>
          </a:p>
          <a:p>
            <a:pPr lvl="1">
              <a:lnSpc>
                <a:spcPct val="120000"/>
              </a:lnSpc>
            </a:pPr>
            <a:endParaRPr lang="en-US" sz="2000" dirty="0" smtClean="0">
              <a:latin typeface="Calibri" pitchFamily="34" charset="0"/>
            </a:endParaRPr>
          </a:p>
          <a:p>
            <a:pPr>
              <a:lnSpc>
                <a:spcPct val="120000"/>
              </a:lnSpc>
            </a:pPr>
            <a:r>
              <a:rPr lang="en-US" sz="2000" dirty="0" smtClean="0">
                <a:latin typeface="Calibri" pitchFamily="34" charset="0"/>
              </a:rPr>
              <a:t>Impacts to ERCOT system reliability.</a:t>
            </a:r>
          </a:p>
          <a:p>
            <a:pPr>
              <a:lnSpc>
                <a:spcPct val="120000"/>
              </a:lnSpc>
            </a:pPr>
            <a:endParaRPr lang="en-US" sz="2000" dirty="0" smtClean="0">
              <a:latin typeface="Calibri" pitchFamily="34" charset="0"/>
            </a:endParaRPr>
          </a:p>
          <a:p>
            <a:pPr>
              <a:lnSpc>
                <a:spcPct val="120000"/>
              </a:lnSpc>
            </a:pPr>
            <a:endParaRPr lang="en-US" sz="2000" dirty="0" smtClean="0">
              <a:latin typeface="Calibri" pitchFamily="34" charset="0"/>
            </a:endParaRPr>
          </a:p>
          <a:p>
            <a:pPr lvl="1">
              <a:lnSpc>
                <a:spcPct val="120000"/>
              </a:lnSpc>
            </a:pPr>
            <a:endParaRPr lang="en-US" sz="1600" dirty="0" smtClean="0"/>
          </a:p>
          <a:p>
            <a:pPr>
              <a:lnSpc>
                <a:spcPct val="120000"/>
              </a:lnSpc>
            </a:pPr>
            <a:endParaRPr lang="en-US" sz="1600" dirty="0" smtClean="0"/>
          </a:p>
          <a:p>
            <a:pPr lvl="1">
              <a:lnSpc>
                <a:spcPct val="120000"/>
              </a:lnSpc>
            </a:pPr>
            <a:endParaRPr lang="en-US" sz="16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894</TotalTime>
  <Words>998</Words>
  <Application>Microsoft Office PowerPoint</Application>
  <PresentationFormat>On-screen Show (4:3)</PresentationFormat>
  <Paragraphs>124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PLWG Recommendation on PGRR-025</vt:lpstr>
      <vt:lpstr>Background</vt:lpstr>
      <vt:lpstr>Background</vt:lpstr>
      <vt:lpstr>Background</vt:lpstr>
      <vt:lpstr>Background</vt:lpstr>
      <vt:lpstr>PLWG consideration on OPSTF issue (7): Long-term autotransformer unavailability</vt:lpstr>
      <vt:lpstr>PLWG consideration of potential impacts associated with PGRR-025</vt:lpstr>
      <vt:lpstr>Factors supporting approval of PGRR -025</vt:lpstr>
      <vt:lpstr>Factors supporting approval of PGRR -025</vt:lpstr>
      <vt:lpstr>PLWG Recommendation</vt:lpstr>
      <vt:lpstr>Slide 11</vt:lpstr>
      <vt:lpstr>PGRR-25</vt:lpstr>
    </vt:vector>
  </TitlesOfParts>
  <Company>Lower Colorado River Authority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to ROS on OPSTF Issues Assigned to PLWG</dc:title>
  <dc:creator>sgarza</dc:creator>
  <cp:lastModifiedBy>sgarza</cp:lastModifiedBy>
  <cp:revision>87</cp:revision>
  <dcterms:created xsi:type="dcterms:W3CDTF">2012-07-16T02:58:13Z</dcterms:created>
  <dcterms:modified xsi:type="dcterms:W3CDTF">2013-02-12T18:11:09Z</dcterms:modified>
</cp:coreProperties>
</file>